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63" r:id="rId3"/>
    <p:sldId id="262" r:id="rId4"/>
    <p:sldId id="257" r:id="rId5"/>
    <p:sldId id="258" r:id="rId6"/>
    <p:sldId id="259" r:id="rId7"/>
    <p:sldId id="260" r:id="rId8"/>
    <p:sldId id="261" r:id="rId9"/>
  </p:sldIdLst>
  <p:sldSz cx="14630400" cy="8229600"/>
  <p:notesSz cx="8229600" cy="14630400"/>
  <p:embeddedFontLst>
    <p:embeddedFont>
      <p:font typeface="Bahnschrift SemiBold SemiConden" panose="020B0502040204020203" pitchFamily="34" charset="0"/>
      <p:bold r:id="rId11"/>
    </p:embeddedFont>
    <p:embeddedFont>
      <p:font typeface="Century" panose="02040604050505020304" pitchFamily="18" charset="0"/>
      <p:regular r:id="rId12"/>
    </p:embeddedFont>
    <p:embeddedFont>
      <p:font typeface="Comfortaa" panose="020B0604020202020204" charset="0"/>
      <p:regular r:id="rId13"/>
    </p:embeddedFont>
    <p:embeddedFont>
      <p:font typeface="Raleway" pitchFamily="2" charset="0"/>
      <p:regular r:id="rId14"/>
      <p:bold r:id="rId15"/>
      <p:italic r:id="rId16"/>
      <p:boldItalic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727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368" autoAdjust="0"/>
    <p:restoredTop sz="94610"/>
  </p:normalViewPr>
  <p:slideViewPr>
    <p:cSldViewPr snapToGrid="0" snapToObjects="1">
      <p:cViewPr varScale="1">
        <p:scale>
          <a:sx n="53" d="100"/>
          <a:sy n="53" d="100"/>
        </p:scale>
        <p:origin x="796" y="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notesMaster" Target="notesMasters/notesMaster1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305727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8273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6596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0072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advClick="0">
        <p14:vortex dir="r"/>
      </p:transition>
    </mc:Choice>
    <mc:Fallback xmlns="">
      <p:transition spd="med" advClick="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advClick="0">
        <p14:vortex dir="r"/>
      </p:transition>
    </mc:Choice>
    <mc:Fallback xmlns="">
      <p:transition spd="med" advClick="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advClick="0">
        <p14:vortex dir="r"/>
      </p:transition>
    </mc:Choice>
    <mc:Fallback xmlns="">
      <p:transition spd="med" advClick="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advClick="0">
        <p14:vortex dir="r"/>
      </p:transition>
    </mc:Choice>
    <mc:Fallback xmlns="">
      <p:transition spd="med" advClick="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advClick="0">
        <p14:vortex dir="r"/>
      </p:transition>
    </mc:Choice>
    <mc:Fallback xmlns="">
      <p:transition spd="med" advClick="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33172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advClick="0">
        <p14:vortex dir="r"/>
      </p:transition>
    </mc:Choice>
    <mc:Fallback xmlns="">
      <p:transition spd="med" advClick="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mc:AlternateContent xmlns:mc="http://schemas.openxmlformats.org/markup-compatibility/2006" xmlns:p14="http://schemas.microsoft.com/office/powerpoint/2010/main">
    <mc:Choice Requires="p14">
      <p:transition spd="med" advClick="0">
        <p14:vortex dir="r"/>
      </p:transition>
    </mc:Choice>
    <mc:Fallback xmlns="">
      <p:transition spd="med" advClick="0">
        <p:fade/>
      </p:transition>
    </mc:Fallback>
  </mc:AlternateConten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../reports/Customer%20Performance%20Report.xlsx" TargetMode="External"/><Relationship Id="rId7" Type="http://schemas.openxmlformats.org/officeDocument/2006/relationships/hyperlink" Target="../reports/P&amp;L%20By%20Fiscal%20Year.xlsx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hyperlink" Target="../reports/P&amp;L%20Statement%20by%20Markets.xlsx" TargetMode="External"/><Relationship Id="rId5" Type="http://schemas.openxmlformats.org/officeDocument/2006/relationships/hyperlink" Target="../reports/P&amp;L%20Statement%20by%20Monthly.xlsx" TargetMode="External"/><Relationship Id="rId4" Type="http://schemas.openxmlformats.org/officeDocument/2006/relationships/hyperlink" Target="../reports/Market%20Performance%20vs%20Target%20Report.xlsx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jpg"/><Relationship Id="rId5" Type="http://schemas.openxmlformats.org/officeDocument/2006/relationships/image" Target="../media/image1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05082" y="2783821"/>
            <a:ext cx="7415927" cy="18926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450"/>
              </a:lnSpc>
              <a:buNone/>
            </a:pPr>
            <a:r>
              <a:rPr lang="en-US" sz="4800" b="1" dirty="0" err="1">
                <a:solidFill>
                  <a:srgbClr val="FFE14D"/>
                </a:solidFill>
                <a:latin typeface="Comfortaa" panose="020B0604020202020204" charset="0"/>
                <a:ea typeface="Tahoma" panose="020B0604030504040204" pitchFamily="34" charset="0"/>
                <a:cs typeface="Tahoma" panose="020B0604030504040204" pitchFamily="34" charset="0"/>
              </a:rPr>
              <a:t>AtliQ</a:t>
            </a:r>
            <a:r>
              <a:rPr lang="en-US" sz="4800" b="1" dirty="0">
                <a:solidFill>
                  <a:srgbClr val="FFE14D"/>
                </a:solidFill>
                <a:latin typeface="Comfortaa" panose="020B060402020202020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4800" b="1" dirty="0" err="1">
                <a:solidFill>
                  <a:srgbClr val="FFE14D"/>
                </a:solidFill>
                <a:latin typeface="Comfortaa" panose="020B0604020202020204" charset="0"/>
                <a:ea typeface="Tahoma" panose="020B0604030504040204" pitchFamily="34" charset="0"/>
                <a:cs typeface="Tahoma" panose="020B0604030504040204" pitchFamily="34" charset="0"/>
              </a:rPr>
              <a:t>Hardwares</a:t>
            </a:r>
            <a:r>
              <a:rPr lang="en-US" sz="4800" b="1" dirty="0">
                <a:solidFill>
                  <a:srgbClr val="FFE14D"/>
                </a:solidFill>
                <a:latin typeface="Comfortaa" panose="020B0604020202020204" charset="0"/>
                <a:ea typeface="Tahoma" panose="020B0604030504040204" pitchFamily="34" charset="0"/>
                <a:cs typeface="Tahoma" panose="020B0604030504040204" pitchFamily="34" charset="0"/>
              </a:rPr>
              <a:t> Sales &amp; Finance Analytics</a:t>
            </a:r>
            <a:endParaRPr lang="en-US" sz="4800" dirty="0">
              <a:latin typeface="Comfortaa" panose="020B060402020202020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5953394" y="5057280"/>
            <a:ext cx="7415927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3100"/>
              </a:lnSpc>
              <a:buNone/>
            </a:pP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1382316" y="5959197"/>
            <a:ext cx="1392793" cy="4319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endParaRPr lang="en-US" sz="24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106EB44-53AB-4144-A2F1-251192C18759}"/>
              </a:ext>
            </a:extLst>
          </p:cNvPr>
          <p:cNvSpPr/>
          <p:nvPr/>
        </p:nvSpPr>
        <p:spPr>
          <a:xfrm>
            <a:off x="12813632" y="7676147"/>
            <a:ext cx="1816768" cy="553453"/>
          </a:xfrm>
          <a:prstGeom prst="rect">
            <a:avLst/>
          </a:prstGeom>
          <a:solidFill>
            <a:srgbClr val="27272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A0C9F7-F98B-258C-85C9-3A69D5DC18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45626" y="97861"/>
            <a:ext cx="526456" cy="5151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FB5A9FA-AC96-297B-210D-D036FA3716B8}"/>
              </a:ext>
            </a:extLst>
          </p:cNvPr>
          <p:cNvSpPr txBox="1"/>
          <p:nvPr/>
        </p:nvSpPr>
        <p:spPr>
          <a:xfrm>
            <a:off x="12612625" y="622385"/>
            <a:ext cx="18167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>
                <a:solidFill>
                  <a:schemeClr val="bg1"/>
                </a:solidFill>
                <a:latin typeface="Century" panose="02040604050505020304" pitchFamily="18" charset="0"/>
              </a:rPr>
              <a:t>Hardwares</a:t>
            </a:r>
            <a:endParaRPr lang="en-US" b="1" dirty="0">
              <a:solidFill>
                <a:schemeClr val="bg1"/>
              </a:solidFill>
              <a:latin typeface="Century" panose="020406040505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A716DB-3A61-4CED-1160-80EF6CAEEE5B}"/>
              </a:ext>
            </a:extLst>
          </p:cNvPr>
          <p:cNvSpPr txBox="1"/>
          <p:nvPr/>
        </p:nvSpPr>
        <p:spPr>
          <a:xfrm>
            <a:off x="13311404" y="314673"/>
            <a:ext cx="11390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entury" panose="02040604050505020304" pitchFamily="18" charset="0"/>
              </a:rPr>
              <a:t>TLIQ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44A3B1A-E60F-E3BE-1C11-0AB2462ABC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1057" y="0"/>
            <a:ext cx="889334" cy="889334"/>
          </a:xfrm>
          <a:prstGeom prst="rect">
            <a:avLst/>
          </a:prstGeom>
        </p:spPr>
      </p:pic>
      <p:sp>
        <p:nvSpPr>
          <p:cNvPr id="14" name="Text 0">
            <a:extLst>
              <a:ext uri="{FF2B5EF4-FFF2-40B4-BE49-F238E27FC236}">
                <a16:creationId xmlns:a16="http://schemas.microsoft.com/office/drawing/2014/main" id="{895D7760-46C9-C6ED-8FE9-C72C66AAA477}"/>
              </a:ext>
            </a:extLst>
          </p:cNvPr>
          <p:cNvSpPr/>
          <p:nvPr/>
        </p:nvSpPr>
        <p:spPr>
          <a:xfrm>
            <a:off x="12702223" y="6847569"/>
            <a:ext cx="2039585" cy="8998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450"/>
              </a:lnSpc>
              <a:buNone/>
            </a:pPr>
            <a:r>
              <a:rPr lang="en-US" sz="2000" b="1" dirty="0">
                <a:solidFill>
                  <a:srgbClr val="FFE14D"/>
                </a:solidFill>
                <a:latin typeface="Comfortaa" panose="020B0604020202020204" charset="0"/>
                <a:ea typeface="Tahoma" panose="020B0604030504040204" pitchFamily="34" charset="0"/>
                <a:cs typeface="Tahoma" panose="020B0604030504040204" pitchFamily="34" charset="0"/>
              </a:rPr>
              <a:t>CREATED BY</a:t>
            </a:r>
            <a:endParaRPr lang="en-US" sz="2000" dirty="0">
              <a:latin typeface="Comfortaa" panose="020B060402020202020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Text 0">
            <a:extLst>
              <a:ext uri="{FF2B5EF4-FFF2-40B4-BE49-F238E27FC236}">
                <a16:creationId xmlns:a16="http://schemas.microsoft.com/office/drawing/2014/main" id="{7BEF16F5-ABBF-D698-1CF7-F0A97FFF707C}"/>
              </a:ext>
            </a:extLst>
          </p:cNvPr>
          <p:cNvSpPr/>
          <p:nvPr/>
        </p:nvSpPr>
        <p:spPr>
          <a:xfrm>
            <a:off x="12445398" y="7231937"/>
            <a:ext cx="2039585" cy="8998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450"/>
              </a:lnSpc>
              <a:buNone/>
            </a:pPr>
            <a:r>
              <a:rPr lang="en-US" sz="2000" b="1" dirty="0">
                <a:solidFill>
                  <a:srgbClr val="FFE14D"/>
                </a:solidFill>
                <a:latin typeface="Comfortaa" panose="020B0604020202020204" charset="0"/>
                <a:ea typeface="Tahoma" panose="020B0604030504040204" pitchFamily="34" charset="0"/>
                <a:cs typeface="Tahoma" panose="020B0604030504040204" pitchFamily="34" charset="0"/>
              </a:rPr>
              <a:t>V.ARUN KUMAR</a:t>
            </a:r>
            <a:endParaRPr lang="en-US" sz="2000" dirty="0">
              <a:latin typeface="Comfortaa" panose="020B060402020202020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0727652-7E1C-A23A-EA0D-93AA47C071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5845" y="7323217"/>
            <a:ext cx="1518157" cy="9910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advClick="0">
        <p14:vortex dir="r"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7" grpId="0" animBg="1"/>
      <p:bldP spid="6" grpId="0"/>
      <p:bldP spid="9" grpId="0"/>
      <p:bldP spid="14" grpId="0" animBg="1"/>
      <p:bldP spid="1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5369541" y="672939"/>
            <a:ext cx="7415927" cy="18926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450"/>
              </a:lnSpc>
              <a:buNone/>
            </a:pPr>
            <a:r>
              <a:rPr lang="en-US" sz="4800" b="1" dirty="0">
                <a:solidFill>
                  <a:srgbClr val="FFE14D"/>
                </a:solidFill>
                <a:latin typeface="Comfortaa" panose="020B0604020202020204" charset="0"/>
                <a:ea typeface="Tahoma" panose="020B0604030504040204" pitchFamily="34" charset="0"/>
                <a:cs typeface="Tahoma" panose="020B0604030504040204" pitchFamily="34" charset="0"/>
              </a:rPr>
              <a:t>Agenda</a:t>
            </a:r>
            <a:endParaRPr lang="en-US" sz="4800" dirty="0">
              <a:latin typeface="Comfortaa" panose="020B060402020202020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106EB44-53AB-4144-A2F1-251192C18759}"/>
              </a:ext>
            </a:extLst>
          </p:cNvPr>
          <p:cNvSpPr/>
          <p:nvPr/>
        </p:nvSpPr>
        <p:spPr>
          <a:xfrm>
            <a:off x="12813632" y="7676147"/>
            <a:ext cx="1816768" cy="553453"/>
          </a:xfrm>
          <a:prstGeom prst="rect">
            <a:avLst/>
          </a:prstGeom>
          <a:solidFill>
            <a:srgbClr val="27272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A0C9F7-F98B-258C-85C9-3A69D5DC18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45626" y="97861"/>
            <a:ext cx="526456" cy="5151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FB5A9FA-AC96-297B-210D-D036FA3716B8}"/>
              </a:ext>
            </a:extLst>
          </p:cNvPr>
          <p:cNvSpPr txBox="1"/>
          <p:nvPr/>
        </p:nvSpPr>
        <p:spPr>
          <a:xfrm>
            <a:off x="12612625" y="622385"/>
            <a:ext cx="18167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>
                <a:solidFill>
                  <a:schemeClr val="bg1"/>
                </a:solidFill>
                <a:latin typeface="Century" panose="02040604050505020304" pitchFamily="18" charset="0"/>
              </a:rPr>
              <a:t>Hardwares</a:t>
            </a:r>
            <a:endParaRPr lang="en-US" b="1" dirty="0">
              <a:solidFill>
                <a:schemeClr val="bg1"/>
              </a:solidFill>
              <a:latin typeface="Century" panose="020406040505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A716DB-3A61-4CED-1160-80EF6CAEEE5B}"/>
              </a:ext>
            </a:extLst>
          </p:cNvPr>
          <p:cNvSpPr txBox="1"/>
          <p:nvPr/>
        </p:nvSpPr>
        <p:spPr>
          <a:xfrm>
            <a:off x="13311404" y="314673"/>
            <a:ext cx="11390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entury" panose="02040604050505020304" pitchFamily="18" charset="0"/>
              </a:rPr>
              <a:t>TLIQ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44A3B1A-E60F-E3BE-1C11-0AB2462ABC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1057" y="0"/>
            <a:ext cx="889334" cy="889334"/>
          </a:xfrm>
          <a:prstGeom prst="rect">
            <a:avLst/>
          </a:prstGeom>
        </p:spPr>
      </p:pic>
      <p:sp>
        <p:nvSpPr>
          <p:cNvPr id="14" name="Text 0">
            <a:extLst>
              <a:ext uri="{FF2B5EF4-FFF2-40B4-BE49-F238E27FC236}">
                <a16:creationId xmlns:a16="http://schemas.microsoft.com/office/drawing/2014/main" id="{895D7760-46C9-C6ED-8FE9-C72C66AAA477}"/>
              </a:ext>
            </a:extLst>
          </p:cNvPr>
          <p:cNvSpPr/>
          <p:nvPr/>
        </p:nvSpPr>
        <p:spPr>
          <a:xfrm>
            <a:off x="12702223" y="6847569"/>
            <a:ext cx="2039585" cy="8998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450"/>
              </a:lnSpc>
              <a:buNone/>
            </a:pPr>
            <a:r>
              <a:rPr lang="en-US" sz="2000" b="1" dirty="0">
                <a:solidFill>
                  <a:srgbClr val="FFE14D"/>
                </a:solidFill>
                <a:latin typeface="Comfortaa" panose="020B0604020202020204" charset="0"/>
                <a:ea typeface="Tahoma" panose="020B0604030504040204" pitchFamily="34" charset="0"/>
                <a:cs typeface="Tahoma" panose="020B0604030504040204" pitchFamily="34" charset="0"/>
              </a:rPr>
              <a:t>CREATED BY</a:t>
            </a:r>
            <a:endParaRPr lang="en-US" sz="2000" dirty="0">
              <a:latin typeface="Comfortaa" panose="020B060402020202020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Text 0">
            <a:extLst>
              <a:ext uri="{FF2B5EF4-FFF2-40B4-BE49-F238E27FC236}">
                <a16:creationId xmlns:a16="http://schemas.microsoft.com/office/drawing/2014/main" id="{7BEF16F5-ABBF-D698-1CF7-F0A97FFF707C}"/>
              </a:ext>
            </a:extLst>
          </p:cNvPr>
          <p:cNvSpPr/>
          <p:nvPr/>
        </p:nvSpPr>
        <p:spPr>
          <a:xfrm>
            <a:off x="12445398" y="7231937"/>
            <a:ext cx="2039585" cy="8998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450"/>
              </a:lnSpc>
              <a:buNone/>
            </a:pPr>
            <a:r>
              <a:rPr lang="en-US" sz="2000" b="1" dirty="0">
                <a:solidFill>
                  <a:srgbClr val="FFE14D"/>
                </a:solidFill>
                <a:latin typeface="Comfortaa" panose="020B0604020202020204" charset="0"/>
                <a:ea typeface="Tahoma" panose="020B0604030504040204" pitchFamily="34" charset="0"/>
                <a:cs typeface="Tahoma" panose="020B0604030504040204" pitchFamily="34" charset="0"/>
              </a:rPr>
              <a:t>V.ARUN KUMAR</a:t>
            </a:r>
            <a:endParaRPr lang="en-US" sz="2000" dirty="0">
              <a:latin typeface="Comfortaa" panose="020B060402020202020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Shape 5">
            <a:extLst>
              <a:ext uri="{FF2B5EF4-FFF2-40B4-BE49-F238E27FC236}">
                <a16:creationId xmlns:a16="http://schemas.microsoft.com/office/drawing/2014/main" id="{F1DB3F23-1C02-F217-5DF4-29F00FA6AFD6}"/>
              </a:ext>
            </a:extLst>
          </p:cNvPr>
          <p:cNvSpPr/>
          <p:nvPr/>
        </p:nvSpPr>
        <p:spPr>
          <a:xfrm>
            <a:off x="3012396" y="2377098"/>
            <a:ext cx="454819" cy="454819"/>
          </a:xfrm>
          <a:prstGeom prst="roundRect">
            <a:avLst>
              <a:gd name="adj" fmla="val 66673"/>
            </a:avLst>
          </a:prstGeom>
          <a:solidFill>
            <a:srgbClr val="46464A"/>
          </a:solidFill>
          <a:ln/>
        </p:spPr>
      </p:sp>
      <p:sp>
        <p:nvSpPr>
          <p:cNvPr id="12" name="Shape 1">
            <a:extLst>
              <a:ext uri="{FF2B5EF4-FFF2-40B4-BE49-F238E27FC236}">
                <a16:creationId xmlns:a16="http://schemas.microsoft.com/office/drawing/2014/main" id="{32839788-E47F-22DF-D264-988B3A3F1485}"/>
              </a:ext>
            </a:extLst>
          </p:cNvPr>
          <p:cNvSpPr/>
          <p:nvPr/>
        </p:nvSpPr>
        <p:spPr>
          <a:xfrm>
            <a:off x="3024756" y="3229326"/>
            <a:ext cx="454819" cy="454819"/>
          </a:xfrm>
          <a:prstGeom prst="roundRect">
            <a:avLst>
              <a:gd name="adj" fmla="val 66673"/>
            </a:avLst>
          </a:prstGeom>
          <a:solidFill>
            <a:srgbClr val="46464A"/>
          </a:solidFill>
          <a:ln/>
        </p:spPr>
      </p:sp>
      <p:sp>
        <p:nvSpPr>
          <p:cNvPr id="13" name="Text 1">
            <a:extLst>
              <a:ext uri="{FF2B5EF4-FFF2-40B4-BE49-F238E27FC236}">
                <a16:creationId xmlns:a16="http://schemas.microsoft.com/office/drawing/2014/main" id="{4A27381D-09A8-4A63-358D-3D9DB2756A7E}"/>
              </a:ext>
            </a:extLst>
          </p:cNvPr>
          <p:cNvSpPr/>
          <p:nvPr/>
        </p:nvSpPr>
        <p:spPr>
          <a:xfrm>
            <a:off x="3870550" y="2444661"/>
            <a:ext cx="2997981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FE14D"/>
                </a:solidFill>
                <a:latin typeface="Bahnschrift SemiBold SemiConden" panose="020B05020402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COMPANY DETAILS</a:t>
            </a:r>
            <a:endParaRPr lang="en-US" sz="2150" dirty="0">
              <a:latin typeface="Bahnschrift SemiBold SemiConden" panose="020B0502040204020203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Text 1">
            <a:extLst>
              <a:ext uri="{FF2B5EF4-FFF2-40B4-BE49-F238E27FC236}">
                <a16:creationId xmlns:a16="http://schemas.microsoft.com/office/drawing/2014/main" id="{FE3AE075-4EE2-3BC2-EE59-6D281E2220EB}"/>
              </a:ext>
            </a:extLst>
          </p:cNvPr>
          <p:cNvSpPr/>
          <p:nvPr/>
        </p:nvSpPr>
        <p:spPr>
          <a:xfrm>
            <a:off x="3870550" y="3375618"/>
            <a:ext cx="2997981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FE14D"/>
                </a:solidFill>
                <a:latin typeface="Bahnschrift SemiBold SemiConden" panose="020B05020402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PROBLEM STATEMENT</a:t>
            </a:r>
            <a:endParaRPr lang="en-US" sz="2150" dirty="0">
              <a:latin typeface="Bahnschrift SemiBold SemiConden" panose="020B0502040204020203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Text 1">
            <a:extLst>
              <a:ext uri="{FF2B5EF4-FFF2-40B4-BE49-F238E27FC236}">
                <a16:creationId xmlns:a16="http://schemas.microsoft.com/office/drawing/2014/main" id="{AEC5F930-A25B-C7E1-5DE0-7182ECAB6F69}"/>
              </a:ext>
            </a:extLst>
          </p:cNvPr>
          <p:cNvSpPr/>
          <p:nvPr/>
        </p:nvSpPr>
        <p:spPr>
          <a:xfrm>
            <a:off x="3870550" y="4222048"/>
            <a:ext cx="2997981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FE14D"/>
                </a:solidFill>
                <a:latin typeface="Bahnschrift SemiBold SemiConden" panose="020B05020402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PROJECT OVERVIEW</a:t>
            </a:r>
            <a:endParaRPr lang="en-US" sz="2150" dirty="0">
              <a:latin typeface="Bahnschrift SemiBold SemiConden" panose="020B0502040204020203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9" name="Text 1">
            <a:extLst>
              <a:ext uri="{FF2B5EF4-FFF2-40B4-BE49-F238E27FC236}">
                <a16:creationId xmlns:a16="http://schemas.microsoft.com/office/drawing/2014/main" id="{B621917B-28B2-C46D-6975-BC90F37A37F3}"/>
              </a:ext>
            </a:extLst>
          </p:cNvPr>
          <p:cNvSpPr/>
          <p:nvPr/>
        </p:nvSpPr>
        <p:spPr>
          <a:xfrm>
            <a:off x="3870550" y="5012250"/>
            <a:ext cx="2997981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FE14D"/>
                </a:solidFill>
                <a:latin typeface="Bahnschrift SemiBold SemiConden" panose="020B05020402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 exploration and preparation</a:t>
            </a:r>
            <a:endParaRPr lang="en-US" sz="2150" dirty="0">
              <a:latin typeface="Bahnschrift SemiBold SemiConden" panose="020B0502040204020203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0" name="Text 1">
            <a:extLst>
              <a:ext uri="{FF2B5EF4-FFF2-40B4-BE49-F238E27FC236}">
                <a16:creationId xmlns:a16="http://schemas.microsoft.com/office/drawing/2014/main" id="{8F88F6A5-D040-3A40-F81B-97299C1F6861}"/>
              </a:ext>
            </a:extLst>
          </p:cNvPr>
          <p:cNvSpPr/>
          <p:nvPr/>
        </p:nvSpPr>
        <p:spPr>
          <a:xfrm>
            <a:off x="3870548" y="5900570"/>
            <a:ext cx="2997981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FE14D"/>
                </a:solidFill>
                <a:latin typeface="Bahnschrift SemiBold SemiConden" panose="020B05020402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Visualizing reports</a:t>
            </a:r>
            <a:endParaRPr lang="en-US" sz="2150" dirty="0">
              <a:latin typeface="Bahnschrift SemiBold SemiConden" panose="020B0502040204020203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1" name="Shape 1">
            <a:extLst>
              <a:ext uri="{FF2B5EF4-FFF2-40B4-BE49-F238E27FC236}">
                <a16:creationId xmlns:a16="http://schemas.microsoft.com/office/drawing/2014/main" id="{33B1FBB9-FB28-E98A-F454-9A93F43DD8BF}"/>
              </a:ext>
            </a:extLst>
          </p:cNvPr>
          <p:cNvSpPr/>
          <p:nvPr/>
        </p:nvSpPr>
        <p:spPr>
          <a:xfrm>
            <a:off x="3036623" y="4090637"/>
            <a:ext cx="454819" cy="454819"/>
          </a:xfrm>
          <a:prstGeom prst="roundRect">
            <a:avLst>
              <a:gd name="adj" fmla="val 66673"/>
            </a:avLst>
          </a:prstGeom>
          <a:solidFill>
            <a:srgbClr val="46464A"/>
          </a:solidFill>
          <a:ln/>
        </p:spPr>
      </p:sp>
      <p:sp>
        <p:nvSpPr>
          <p:cNvPr id="22" name="Shape 1">
            <a:extLst>
              <a:ext uri="{FF2B5EF4-FFF2-40B4-BE49-F238E27FC236}">
                <a16:creationId xmlns:a16="http://schemas.microsoft.com/office/drawing/2014/main" id="{562E2F15-A96F-C531-ECFD-3BFB2DB98211}"/>
              </a:ext>
            </a:extLst>
          </p:cNvPr>
          <p:cNvSpPr/>
          <p:nvPr/>
        </p:nvSpPr>
        <p:spPr>
          <a:xfrm>
            <a:off x="3036622" y="4939644"/>
            <a:ext cx="454819" cy="454819"/>
          </a:xfrm>
          <a:prstGeom prst="roundRect">
            <a:avLst>
              <a:gd name="adj" fmla="val 66673"/>
            </a:avLst>
          </a:prstGeom>
          <a:solidFill>
            <a:srgbClr val="46464A"/>
          </a:solidFill>
          <a:ln/>
        </p:spPr>
      </p:sp>
      <p:sp>
        <p:nvSpPr>
          <p:cNvPr id="23" name="Shape 1">
            <a:extLst>
              <a:ext uri="{FF2B5EF4-FFF2-40B4-BE49-F238E27FC236}">
                <a16:creationId xmlns:a16="http://schemas.microsoft.com/office/drawing/2014/main" id="{4F5A4007-8778-50BA-35A6-CEDDD8C8F5B2}"/>
              </a:ext>
            </a:extLst>
          </p:cNvPr>
          <p:cNvSpPr/>
          <p:nvPr/>
        </p:nvSpPr>
        <p:spPr>
          <a:xfrm>
            <a:off x="3036624" y="5788651"/>
            <a:ext cx="454819" cy="454819"/>
          </a:xfrm>
          <a:prstGeom prst="roundRect">
            <a:avLst>
              <a:gd name="adj" fmla="val 66673"/>
            </a:avLst>
          </a:prstGeom>
          <a:solidFill>
            <a:srgbClr val="46464A"/>
          </a:solidFill>
          <a:ln/>
        </p:spPr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03101FD-6078-4EA7-FB0F-4E1F0F5A139D}"/>
              </a:ext>
            </a:extLst>
          </p:cNvPr>
          <p:cNvSpPr txBox="1"/>
          <p:nvPr/>
        </p:nvSpPr>
        <p:spPr>
          <a:xfrm>
            <a:off x="3086495" y="2431445"/>
            <a:ext cx="3066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entury" panose="02040604050505020304" pitchFamily="18" charset="0"/>
              </a:rPr>
              <a:t>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BB7516C-9DEF-17A2-D4CE-87BED9A26998}"/>
              </a:ext>
            </a:extLst>
          </p:cNvPr>
          <p:cNvSpPr txBox="1"/>
          <p:nvPr/>
        </p:nvSpPr>
        <p:spPr>
          <a:xfrm>
            <a:off x="3086495" y="3299032"/>
            <a:ext cx="3066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entury" panose="02040604050505020304" pitchFamily="18" charset="0"/>
              </a:rPr>
              <a:t>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A3C45F4-F44D-4179-E5D1-0F83E4E6326D}"/>
              </a:ext>
            </a:extLst>
          </p:cNvPr>
          <p:cNvSpPr txBox="1"/>
          <p:nvPr/>
        </p:nvSpPr>
        <p:spPr>
          <a:xfrm>
            <a:off x="3128136" y="4138119"/>
            <a:ext cx="3066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entury" panose="02040604050505020304" pitchFamily="18" charset="0"/>
              </a:rPr>
              <a:t>3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171E062-2CBC-4567-4EFE-190E9BF5BC4C}"/>
              </a:ext>
            </a:extLst>
          </p:cNvPr>
          <p:cNvSpPr txBox="1"/>
          <p:nvPr/>
        </p:nvSpPr>
        <p:spPr>
          <a:xfrm>
            <a:off x="3110721" y="5831394"/>
            <a:ext cx="3066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entury" panose="02040604050505020304" pitchFamily="18" charset="0"/>
              </a:rPr>
              <a:t>5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7184B34-FBD8-E5C5-AC17-998EB7983ED1}"/>
              </a:ext>
            </a:extLst>
          </p:cNvPr>
          <p:cNvSpPr txBox="1"/>
          <p:nvPr/>
        </p:nvSpPr>
        <p:spPr>
          <a:xfrm>
            <a:off x="3110721" y="4982387"/>
            <a:ext cx="3066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entury" panose="02040604050505020304" pitchFamily="18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278619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advClick="0">
        <p14:vortex dir="r"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/>
      <p:bldP spid="9" grpId="0"/>
      <p:bldP spid="14" grpId="0" animBg="1"/>
      <p:bldP spid="15" grpId="0" animBg="1"/>
      <p:bldP spid="13" grpId="0" animBg="1"/>
      <p:bldP spid="17" grpId="0" animBg="1"/>
      <p:bldP spid="18" grpId="0" animBg="1"/>
      <p:bldP spid="19" grpId="0" animBg="1"/>
      <p:bldP spid="20" grpId="0" animBg="1"/>
      <p:bldP spid="28" grpId="0"/>
      <p:bldP spid="29" grpId="0"/>
      <p:bldP spid="30" grpId="0"/>
      <p:bldP spid="31" grpId="0"/>
      <p:bldP spid="3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4443182" y="499339"/>
            <a:ext cx="7415927" cy="18926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450"/>
              </a:lnSpc>
              <a:buNone/>
            </a:pPr>
            <a:r>
              <a:rPr lang="en-US" sz="4800" b="1" dirty="0">
                <a:solidFill>
                  <a:srgbClr val="FFE14D"/>
                </a:solidFill>
                <a:latin typeface="Comfortaa" panose="020B0604020202020204" charset="0"/>
                <a:ea typeface="Tahoma" panose="020B0604030504040204" pitchFamily="34" charset="0"/>
                <a:cs typeface="Tahoma" panose="020B0604030504040204" pitchFamily="34" charset="0"/>
              </a:rPr>
              <a:t>Company Details</a:t>
            </a:r>
            <a:endParaRPr lang="en-US" sz="4800" dirty="0">
              <a:latin typeface="Comfortaa" panose="020B060402020202020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5953394" y="5057280"/>
            <a:ext cx="7415927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3100"/>
              </a:lnSpc>
              <a:buNone/>
            </a:pPr>
            <a:endParaRPr lang="en-US" sz="1900" dirty="0">
              <a:solidFill>
                <a:schemeClr val="bg1"/>
              </a:solidFill>
            </a:endParaRPr>
          </a:p>
        </p:txBody>
      </p:sp>
      <p:sp>
        <p:nvSpPr>
          <p:cNvPr id="7" name="Text 4"/>
          <p:cNvSpPr/>
          <p:nvPr/>
        </p:nvSpPr>
        <p:spPr>
          <a:xfrm>
            <a:off x="1382316" y="5959197"/>
            <a:ext cx="1392793" cy="4319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106EB44-53AB-4144-A2F1-251192C18759}"/>
              </a:ext>
            </a:extLst>
          </p:cNvPr>
          <p:cNvSpPr/>
          <p:nvPr/>
        </p:nvSpPr>
        <p:spPr>
          <a:xfrm>
            <a:off x="12813632" y="7676147"/>
            <a:ext cx="1816768" cy="553453"/>
          </a:xfrm>
          <a:prstGeom prst="rect">
            <a:avLst/>
          </a:prstGeom>
          <a:solidFill>
            <a:srgbClr val="27272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A0C9F7-F98B-258C-85C9-3A69D5DC18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752" y="0"/>
            <a:ext cx="526456" cy="5151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FB5A9FA-AC96-297B-210D-D036FA3716B8}"/>
              </a:ext>
            </a:extLst>
          </p:cNvPr>
          <p:cNvSpPr txBox="1"/>
          <p:nvPr/>
        </p:nvSpPr>
        <p:spPr>
          <a:xfrm>
            <a:off x="87751" y="524524"/>
            <a:ext cx="18167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>
                <a:solidFill>
                  <a:schemeClr val="bg1"/>
                </a:solidFill>
                <a:latin typeface="Century" panose="02040604050505020304" pitchFamily="18" charset="0"/>
              </a:rPr>
              <a:t>Hardwares</a:t>
            </a:r>
            <a:endParaRPr lang="en-US" b="1" dirty="0">
              <a:solidFill>
                <a:schemeClr val="bg1"/>
              </a:solidFill>
              <a:latin typeface="Century" panose="020406040505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A716DB-3A61-4CED-1160-80EF6CAEEE5B}"/>
              </a:ext>
            </a:extLst>
          </p:cNvPr>
          <p:cNvSpPr txBox="1"/>
          <p:nvPr/>
        </p:nvSpPr>
        <p:spPr>
          <a:xfrm>
            <a:off x="786530" y="216812"/>
            <a:ext cx="11390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entury" panose="02040604050505020304" pitchFamily="18" charset="0"/>
              </a:rPr>
              <a:t>TLIQ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194B7C5-C22A-FDD4-2497-CEF34236995B}"/>
              </a:ext>
            </a:extLst>
          </p:cNvPr>
          <p:cNvSpPr txBox="1"/>
          <p:nvPr/>
        </p:nvSpPr>
        <p:spPr>
          <a:xfrm>
            <a:off x="1925576" y="1655880"/>
            <a:ext cx="1168567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chemeClr val="bg1"/>
                </a:solidFill>
              </a:rPr>
              <a:t>AtliQ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Harwares</a:t>
            </a:r>
            <a:r>
              <a:rPr lang="en-US" sz="2400" dirty="0">
                <a:solidFill>
                  <a:schemeClr val="bg1"/>
                </a:solidFill>
              </a:rPr>
              <a:t>(Imaginary Company) Is a Computer Hardware and Accessories Manufacture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D77233F-9407-6E2F-3A8C-A9C01EF7F023}"/>
              </a:ext>
            </a:extLst>
          </p:cNvPr>
          <p:cNvSpPr txBox="1"/>
          <p:nvPr/>
        </p:nvSpPr>
        <p:spPr>
          <a:xfrm>
            <a:off x="1567578" y="3386288"/>
            <a:ext cx="20453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FISCAL YEAR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3DE5611-44E6-C8EB-09EF-7F10BDB8244D}"/>
              </a:ext>
            </a:extLst>
          </p:cNvPr>
          <p:cNvCxnSpPr/>
          <p:nvPr/>
        </p:nvCxnSpPr>
        <p:spPr>
          <a:xfrm>
            <a:off x="4740442" y="3334980"/>
            <a:ext cx="0" cy="3691462"/>
          </a:xfrm>
          <a:prstGeom prst="line">
            <a:avLst/>
          </a:prstGeom>
          <a:ln w="28575">
            <a:solidFill>
              <a:schemeClr val="bg1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421B2485-475F-1206-11A3-87D3759B35F8}"/>
              </a:ext>
            </a:extLst>
          </p:cNvPr>
          <p:cNvSpPr txBox="1"/>
          <p:nvPr/>
        </p:nvSpPr>
        <p:spPr>
          <a:xfrm>
            <a:off x="9080797" y="3391604"/>
            <a:ext cx="30530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ATLIQ’S PRODUCTS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5B702BD-AD33-0D95-1BCA-95EFCA71B5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08233" y="3755865"/>
            <a:ext cx="2762250" cy="33909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8A8BAB8-E3A6-7E78-64F4-F490D6ADF6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24752" y="3876308"/>
            <a:ext cx="2314575" cy="394335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1E65460-3AF7-C88A-AAF0-2A2A33F3E9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74621" y="3923926"/>
            <a:ext cx="2181225" cy="23622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443BDE66-3F6E-9454-64F9-5D03B5FDA11B}"/>
              </a:ext>
            </a:extLst>
          </p:cNvPr>
          <p:cNvSpPr txBox="1"/>
          <p:nvPr/>
        </p:nvSpPr>
        <p:spPr>
          <a:xfrm>
            <a:off x="1567578" y="4855315"/>
            <a:ext cx="2045369" cy="400110"/>
          </a:xfrm>
          <a:prstGeom prst="rect">
            <a:avLst/>
          </a:pr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FY_2021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F49D347-6136-15CD-998D-53D0CB7BD397}"/>
              </a:ext>
            </a:extLst>
          </p:cNvPr>
          <p:cNvSpPr txBox="1"/>
          <p:nvPr/>
        </p:nvSpPr>
        <p:spPr>
          <a:xfrm>
            <a:off x="548906" y="6171612"/>
            <a:ext cx="4082715" cy="338554"/>
          </a:xfrm>
          <a:prstGeom prst="rect">
            <a:avLst/>
          </a:pr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SEPTEMBER(2021)-AUGUST(2022)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1E65FCC-DDD7-347D-D4EA-CDE3F6B560C7}"/>
              </a:ext>
            </a:extLst>
          </p:cNvPr>
          <p:cNvSpPr txBox="1"/>
          <p:nvPr/>
        </p:nvSpPr>
        <p:spPr>
          <a:xfrm>
            <a:off x="1567578" y="5848868"/>
            <a:ext cx="2045369" cy="400110"/>
          </a:xfrm>
          <a:prstGeom prst="rect">
            <a:avLst/>
          </a:pr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FY_2022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1685BBA-DFB1-A273-1801-99FD9BB4E299}"/>
              </a:ext>
            </a:extLst>
          </p:cNvPr>
          <p:cNvSpPr/>
          <p:nvPr/>
        </p:nvSpPr>
        <p:spPr>
          <a:xfrm>
            <a:off x="1026156" y="4864767"/>
            <a:ext cx="3128211" cy="654999"/>
          </a:xfrm>
          <a:prstGeom prst="rect">
            <a:avLst/>
          </a:prstGeom>
          <a:noFill/>
          <a:ln w="28575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452D1D4-E780-03AE-5246-7E5E5BA0E471}"/>
              </a:ext>
            </a:extLst>
          </p:cNvPr>
          <p:cNvSpPr/>
          <p:nvPr/>
        </p:nvSpPr>
        <p:spPr>
          <a:xfrm>
            <a:off x="975577" y="5921478"/>
            <a:ext cx="3128211" cy="654999"/>
          </a:xfrm>
          <a:prstGeom prst="rect">
            <a:avLst/>
          </a:prstGeom>
          <a:noFill/>
          <a:ln w="28575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EDC84AB-CC0B-13BA-7E72-4F2B85B90528}"/>
              </a:ext>
            </a:extLst>
          </p:cNvPr>
          <p:cNvSpPr txBox="1"/>
          <p:nvPr/>
        </p:nvSpPr>
        <p:spPr>
          <a:xfrm>
            <a:off x="621095" y="5174855"/>
            <a:ext cx="4082715" cy="338554"/>
          </a:xfrm>
          <a:prstGeom prst="rect">
            <a:avLst/>
          </a:pr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SEPTEMBER(2020)-AUGUST(2021)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262EE1E-44C4-67CF-91D9-F55534107C5E}"/>
              </a:ext>
            </a:extLst>
          </p:cNvPr>
          <p:cNvSpPr txBox="1"/>
          <p:nvPr/>
        </p:nvSpPr>
        <p:spPr>
          <a:xfrm>
            <a:off x="1558733" y="3924515"/>
            <a:ext cx="2045369" cy="400110"/>
          </a:xfrm>
          <a:prstGeom prst="rect">
            <a:avLst/>
          </a:pr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FY_2020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B75B439-45C7-825A-3697-E51985428B6F}"/>
              </a:ext>
            </a:extLst>
          </p:cNvPr>
          <p:cNvSpPr/>
          <p:nvPr/>
        </p:nvSpPr>
        <p:spPr>
          <a:xfrm>
            <a:off x="1017311" y="3933967"/>
            <a:ext cx="3128211" cy="654999"/>
          </a:xfrm>
          <a:prstGeom prst="rect">
            <a:avLst/>
          </a:prstGeom>
          <a:noFill/>
          <a:ln w="28575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C2E4A60-B9CE-D756-287A-7A9B200C9CE2}"/>
              </a:ext>
            </a:extLst>
          </p:cNvPr>
          <p:cNvSpPr txBox="1"/>
          <p:nvPr/>
        </p:nvSpPr>
        <p:spPr>
          <a:xfrm>
            <a:off x="612250" y="4244055"/>
            <a:ext cx="4082715" cy="338554"/>
          </a:xfrm>
          <a:prstGeom prst="rect">
            <a:avLst/>
          </a:pr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SEPTEMBER(2019)-AUGUST(2020)</a:t>
            </a:r>
          </a:p>
        </p:txBody>
      </p:sp>
    </p:spTree>
    <p:extLst>
      <p:ext uri="{BB962C8B-B14F-4D97-AF65-F5344CB8AC3E}">
        <p14:creationId xmlns:p14="http://schemas.microsoft.com/office/powerpoint/2010/main" val="3325346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advClick="0">
        <p14:vortex dir="r"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7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7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7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4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0" dur="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3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6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9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4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9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4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9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4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7" grpId="0" animBg="1"/>
      <p:bldP spid="6" grpId="0"/>
      <p:bldP spid="9" grpId="0"/>
      <p:bldP spid="12" grpId="0"/>
      <p:bldP spid="13" grpId="0"/>
      <p:bldP spid="19" grpId="0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321356" y="1529358"/>
            <a:ext cx="11987689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7450"/>
              </a:lnSpc>
            </a:pPr>
            <a:r>
              <a:rPr lang="en-US" sz="5950" b="1" dirty="0">
                <a:solidFill>
                  <a:srgbClr val="FFE14D"/>
                </a:solidFill>
                <a:latin typeface="Comfortaa" panose="020B0604020202020204" charset="0"/>
                <a:ea typeface="Tahoma" panose="020B0604030504040204" pitchFamily="34" charset="0"/>
                <a:cs typeface="Tahoma" panose="020B0604030504040204" pitchFamily="34" charset="0"/>
              </a:rPr>
              <a:t>Sales &amp; Finance Analytics</a:t>
            </a:r>
          </a:p>
        </p:txBody>
      </p:sp>
      <p:sp>
        <p:nvSpPr>
          <p:cNvPr id="3" name="Text 1"/>
          <p:cNvSpPr/>
          <p:nvPr/>
        </p:nvSpPr>
        <p:spPr>
          <a:xfrm>
            <a:off x="1321355" y="3518059"/>
            <a:ext cx="2997981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FE14D"/>
                </a:solidFill>
                <a:latin typeface="Bahnschrift SemiBold SemiConden" panose="020B05020402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Problem Statement</a:t>
            </a:r>
            <a:endParaRPr lang="en-US" sz="2150" dirty="0">
              <a:latin typeface="Bahnschrift SemiBold SemiConden" panose="020B0502040204020203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1321356" y="4107775"/>
            <a:ext cx="3593902" cy="23702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 err="1">
                <a:solidFill>
                  <a:srgbClr val="D7D4CC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AtliQ</a:t>
            </a:r>
            <a:r>
              <a:rPr lang="en-US" sz="1900" dirty="0">
                <a:solidFill>
                  <a:srgbClr val="D7D4CC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</a:t>
            </a:r>
            <a:r>
              <a:rPr lang="en-US" sz="1900" dirty="0" err="1">
                <a:solidFill>
                  <a:srgbClr val="D7D4CC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Hardwares</a:t>
            </a:r>
            <a:r>
              <a:rPr lang="en-US" sz="1900" dirty="0">
                <a:solidFill>
                  <a:srgbClr val="D7D4CC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aims to gain a deeper understanding of its </a:t>
            </a:r>
            <a:r>
              <a:rPr lang="en-US" sz="1900" b="1" dirty="0">
                <a:solidFill>
                  <a:srgbClr val="D7D4CC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sales performance and </a:t>
            </a:r>
            <a:r>
              <a:rPr lang="en-US" sz="1900" dirty="0">
                <a:solidFill>
                  <a:srgbClr val="D7D4CC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leverage data-driven insights to optimize strategies and improve profitability.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5525095" y="3518059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FE14D"/>
                </a:solidFill>
                <a:latin typeface="Bahnschrift SemiBold SemiConden" panose="020B0502040204020203" pitchFamily="34" charset="0"/>
                <a:ea typeface="Comfortaa" pitchFamily="34" charset="-122"/>
                <a:cs typeface="Comfortaa" pitchFamily="34" charset="-120"/>
              </a:rPr>
              <a:t>Project Overview</a:t>
            </a:r>
            <a:endParaRPr lang="en-US" sz="2150" dirty="0">
              <a:latin typeface="Bahnschrift SemiBold SemiConden" panose="020B0502040204020203" pitchFamily="34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5525095" y="4107775"/>
            <a:ext cx="3593902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This project focuses on analyzing historical sales data </a:t>
            </a:r>
            <a:r>
              <a:rPr lang="en-US" sz="1900" b="1" dirty="0">
                <a:solidFill>
                  <a:srgbClr val="D7D4CC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to identify trends, patterns</a:t>
            </a:r>
            <a:r>
              <a:rPr lang="en-US" sz="1900" dirty="0">
                <a:solidFill>
                  <a:srgbClr val="D7D4CC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, and areas for improvement.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9728835" y="3518059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FE14D"/>
                </a:solidFill>
                <a:latin typeface="Bahnschrift SemiBold SemiConden" panose="020B0502040204020203" pitchFamily="34" charset="0"/>
                <a:ea typeface="Comfortaa" pitchFamily="34" charset="-122"/>
                <a:cs typeface="Comfortaa" pitchFamily="34" charset="-120"/>
              </a:rPr>
              <a:t>Key Objectives</a:t>
            </a:r>
            <a:endParaRPr lang="en-US" sz="2150" dirty="0">
              <a:latin typeface="Bahnschrift SemiBold SemiConden" panose="020B0502040204020203" pitchFamily="34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9728835" y="4107775"/>
            <a:ext cx="3593902" cy="19752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The analysis will provide a comprehensive understanding of </a:t>
            </a:r>
            <a:r>
              <a:rPr lang="en-US" sz="1900" b="1" dirty="0">
                <a:solidFill>
                  <a:srgbClr val="D7D4CC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customer behavior, market performance, and product performance.</a:t>
            </a:r>
            <a:endParaRPr lang="en-US" sz="1900" b="1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EFA5987-9BDD-7102-C721-65FE5F8C2AFF}"/>
              </a:ext>
            </a:extLst>
          </p:cNvPr>
          <p:cNvSpPr/>
          <p:nvPr/>
        </p:nvSpPr>
        <p:spPr>
          <a:xfrm>
            <a:off x="12813632" y="7676147"/>
            <a:ext cx="1816768" cy="553453"/>
          </a:xfrm>
          <a:prstGeom prst="rect">
            <a:avLst/>
          </a:prstGeom>
          <a:solidFill>
            <a:srgbClr val="27272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9B14172-62DB-29BB-8003-4EAE757952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563" y="64951"/>
            <a:ext cx="526456" cy="51517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378BF2D-5A67-59BF-AE05-8113E1C189ED}"/>
              </a:ext>
            </a:extLst>
          </p:cNvPr>
          <p:cNvSpPr txBox="1"/>
          <p:nvPr/>
        </p:nvSpPr>
        <p:spPr>
          <a:xfrm>
            <a:off x="168963" y="651095"/>
            <a:ext cx="18523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>
                <a:solidFill>
                  <a:schemeClr val="bg1"/>
                </a:solidFill>
                <a:latin typeface="Century" panose="02040604050505020304" pitchFamily="18" charset="0"/>
              </a:rPr>
              <a:t>Hardwares</a:t>
            </a:r>
            <a:endParaRPr lang="en-US" b="1" dirty="0">
              <a:solidFill>
                <a:schemeClr val="bg1"/>
              </a:solidFill>
              <a:latin typeface="Century" panose="020406040505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E9DFC8-D93F-157C-7BEF-5B6FF20EACD6}"/>
              </a:ext>
            </a:extLst>
          </p:cNvPr>
          <p:cNvSpPr txBox="1"/>
          <p:nvPr/>
        </p:nvSpPr>
        <p:spPr>
          <a:xfrm>
            <a:off x="714341" y="281763"/>
            <a:ext cx="11390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entury" panose="02040604050505020304" pitchFamily="18" charset="0"/>
              </a:rPr>
              <a:t>TLIQ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advClick="0">
        <p14:vortex dir="r"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11" grpId="0"/>
      <p:bldP spid="1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52698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321356" y="3083719"/>
            <a:ext cx="7984212" cy="5614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400"/>
              </a:lnSpc>
              <a:buNone/>
            </a:pPr>
            <a:r>
              <a:rPr lang="en-US" sz="3500" b="1" dirty="0">
                <a:solidFill>
                  <a:srgbClr val="FFE14D"/>
                </a:solidFill>
                <a:latin typeface="Comfortaa" panose="020B0604020202020204" charset="0"/>
                <a:ea typeface="Comfortaa" pitchFamily="34" charset="-122"/>
                <a:cs typeface="Comfortaa" pitchFamily="34" charset="-120"/>
              </a:rPr>
              <a:t>Data Exploration and Preparation</a:t>
            </a:r>
            <a:endParaRPr lang="en-US" sz="3500" dirty="0">
              <a:latin typeface="Comfortaa" panose="020B0604020202020204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1321356" y="4175760"/>
            <a:ext cx="454819" cy="454819"/>
          </a:xfrm>
          <a:prstGeom prst="roundRect">
            <a:avLst>
              <a:gd name="adj" fmla="val 66673"/>
            </a:avLst>
          </a:prstGeom>
          <a:solidFill>
            <a:srgbClr val="46464A"/>
          </a:solidFill>
          <a:ln/>
        </p:spPr>
      </p:sp>
      <p:sp>
        <p:nvSpPr>
          <p:cNvPr id="5" name="Text 2"/>
          <p:cNvSpPr/>
          <p:nvPr/>
        </p:nvSpPr>
        <p:spPr>
          <a:xfrm>
            <a:off x="1495782" y="4268391"/>
            <a:ext cx="105966" cy="2695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100" b="1" dirty="0">
                <a:solidFill>
                  <a:srgbClr val="D7D4CC"/>
                </a:solidFill>
                <a:latin typeface="Comfortaa" pitchFamily="34" charset="0"/>
                <a:ea typeface="Comfortaa" pitchFamily="34" charset="-122"/>
                <a:cs typeface="Comfortaa" pitchFamily="34" charset="-120"/>
              </a:rPr>
              <a:t>1</a:t>
            </a: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1978223" y="4175760"/>
            <a:ext cx="2246114" cy="2807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D7D4CC"/>
                </a:solidFill>
                <a:latin typeface="Bahnschrift SemiBold SemiConden" panose="020B0502040204020203" pitchFamily="34" charset="0"/>
                <a:ea typeface="Comfortaa" pitchFamily="34" charset="-122"/>
                <a:cs typeface="Comfortaa" pitchFamily="34" charset="-120"/>
              </a:rPr>
              <a:t>Data</a:t>
            </a:r>
            <a:r>
              <a:rPr lang="en-US" sz="1750" b="1" dirty="0">
                <a:solidFill>
                  <a:srgbClr val="D7D4CC"/>
                </a:solidFill>
                <a:latin typeface="Comfortaa" pitchFamily="34" charset="0"/>
                <a:ea typeface="Comfortaa" pitchFamily="34" charset="-122"/>
                <a:cs typeface="Comfortaa" pitchFamily="34" charset="-120"/>
              </a:rPr>
              <a:t> Sources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1978223" y="4577715"/>
            <a:ext cx="5236012" cy="12934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1550" dirty="0">
                <a:solidFill>
                  <a:srgbClr val="D7D4CC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The project leverages </a:t>
            </a:r>
            <a:r>
              <a:rPr lang="en-US" sz="1550" b="1" dirty="0">
                <a:solidFill>
                  <a:srgbClr val="D7D4CC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the fact_sales_monthly dataset and the Target_orders dataset</a:t>
            </a:r>
            <a:r>
              <a:rPr lang="en-US" sz="1550" dirty="0">
                <a:solidFill>
                  <a:srgbClr val="D7D4CC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, which provide detailed information about sales transactions, orders, and targets.</a:t>
            </a:r>
            <a:endParaRPr lang="en-US" sz="1550" dirty="0"/>
          </a:p>
        </p:txBody>
      </p:sp>
      <p:sp>
        <p:nvSpPr>
          <p:cNvPr id="8" name="Shape 5"/>
          <p:cNvSpPr/>
          <p:nvPr/>
        </p:nvSpPr>
        <p:spPr>
          <a:xfrm>
            <a:off x="7416284" y="4175760"/>
            <a:ext cx="454819" cy="454819"/>
          </a:xfrm>
          <a:prstGeom prst="roundRect">
            <a:avLst>
              <a:gd name="adj" fmla="val 66673"/>
            </a:avLst>
          </a:prstGeom>
          <a:solidFill>
            <a:srgbClr val="46464A"/>
          </a:solidFill>
          <a:ln/>
        </p:spPr>
      </p:sp>
      <p:sp>
        <p:nvSpPr>
          <p:cNvPr id="9" name="Text 6"/>
          <p:cNvSpPr/>
          <p:nvPr/>
        </p:nvSpPr>
        <p:spPr>
          <a:xfrm>
            <a:off x="7564398" y="4268391"/>
            <a:ext cx="158472" cy="2695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100" b="1" dirty="0">
                <a:solidFill>
                  <a:srgbClr val="D7D4CC"/>
                </a:solidFill>
                <a:latin typeface="Comfortaa" pitchFamily="34" charset="0"/>
                <a:ea typeface="Comfortaa" pitchFamily="34" charset="-122"/>
                <a:cs typeface="Comfortaa" pitchFamily="34" charset="-120"/>
              </a:rPr>
              <a:t>2</a:t>
            </a:r>
            <a:endParaRPr lang="en-US" sz="2100" dirty="0"/>
          </a:p>
        </p:txBody>
      </p:sp>
      <p:sp>
        <p:nvSpPr>
          <p:cNvPr id="10" name="Text 7"/>
          <p:cNvSpPr/>
          <p:nvPr/>
        </p:nvSpPr>
        <p:spPr>
          <a:xfrm>
            <a:off x="8073152" y="4175760"/>
            <a:ext cx="2246114" cy="2807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D7D4CC"/>
                </a:solidFill>
                <a:latin typeface="Bahnschrift SemiBold SemiConden" panose="020B0502040204020203" pitchFamily="34" charset="0"/>
                <a:ea typeface="Comfortaa" pitchFamily="34" charset="-122"/>
                <a:cs typeface="Comfortaa" pitchFamily="34" charset="-120"/>
              </a:rPr>
              <a:t>Data Cleaning</a:t>
            </a:r>
            <a:endParaRPr lang="en-US" sz="1750" dirty="0">
              <a:latin typeface="Bahnschrift SemiBold SemiConden" panose="020B0502040204020203" pitchFamily="34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8073152" y="4577715"/>
            <a:ext cx="5236012" cy="9701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1550" dirty="0">
                <a:solidFill>
                  <a:srgbClr val="D7D4CC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The data is cleansed and prepared for analysis by removing leading and trailing spaces, correcting spelling errors, and handling duplicates.</a:t>
            </a:r>
            <a:endParaRPr lang="en-US" sz="1550" dirty="0"/>
          </a:p>
        </p:txBody>
      </p:sp>
      <p:sp>
        <p:nvSpPr>
          <p:cNvPr id="12" name="Shape 9"/>
          <p:cNvSpPr/>
          <p:nvPr/>
        </p:nvSpPr>
        <p:spPr>
          <a:xfrm>
            <a:off x="1321356" y="6300668"/>
            <a:ext cx="454819" cy="454819"/>
          </a:xfrm>
          <a:prstGeom prst="roundRect">
            <a:avLst>
              <a:gd name="adj" fmla="val 66673"/>
            </a:avLst>
          </a:prstGeom>
          <a:solidFill>
            <a:srgbClr val="46464A"/>
          </a:solidFill>
          <a:ln/>
        </p:spPr>
      </p:sp>
      <p:sp>
        <p:nvSpPr>
          <p:cNvPr id="13" name="Text 10"/>
          <p:cNvSpPr/>
          <p:nvPr/>
        </p:nvSpPr>
        <p:spPr>
          <a:xfrm>
            <a:off x="1468041" y="6393299"/>
            <a:ext cx="161449" cy="2695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100" b="1" dirty="0">
                <a:solidFill>
                  <a:srgbClr val="D7D4CC"/>
                </a:solidFill>
                <a:latin typeface="Comfortaa" pitchFamily="34" charset="0"/>
                <a:ea typeface="Comfortaa" pitchFamily="34" charset="-122"/>
                <a:cs typeface="Comfortaa" pitchFamily="34" charset="-120"/>
              </a:rPr>
              <a:t>3</a:t>
            </a:r>
            <a:endParaRPr lang="en-US" sz="2100" dirty="0"/>
          </a:p>
        </p:txBody>
      </p:sp>
      <p:sp>
        <p:nvSpPr>
          <p:cNvPr id="14" name="Text 11"/>
          <p:cNvSpPr/>
          <p:nvPr/>
        </p:nvSpPr>
        <p:spPr>
          <a:xfrm>
            <a:off x="1978223" y="6300668"/>
            <a:ext cx="2442091" cy="2807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D7D4CC"/>
                </a:solidFill>
                <a:latin typeface="Bahnschrift SemiBold SemiConden" panose="020B0502040204020203" pitchFamily="34" charset="0"/>
                <a:ea typeface="Comfortaa" pitchFamily="34" charset="-122"/>
                <a:cs typeface="Comfortaa" pitchFamily="34" charset="-120"/>
              </a:rPr>
              <a:t>Data Transformation</a:t>
            </a:r>
            <a:endParaRPr lang="en-US" sz="1750" dirty="0">
              <a:latin typeface="Bahnschrift SemiBold SemiConden" panose="020B0502040204020203" pitchFamily="34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1978223" y="6702623"/>
            <a:ext cx="5236012" cy="6467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1550" dirty="0">
                <a:solidFill>
                  <a:srgbClr val="D7D4CC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The data is transformed to support various analysis techniques, including calculations of key performance </a:t>
            </a:r>
            <a:endParaRPr lang="en-US" sz="1550" dirty="0"/>
          </a:p>
        </p:txBody>
      </p:sp>
      <p:sp>
        <p:nvSpPr>
          <p:cNvPr id="16" name="Shape 13"/>
          <p:cNvSpPr/>
          <p:nvPr/>
        </p:nvSpPr>
        <p:spPr>
          <a:xfrm>
            <a:off x="7416284" y="6300668"/>
            <a:ext cx="454819" cy="454819"/>
          </a:xfrm>
          <a:prstGeom prst="roundRect">
            <a:avLst>
              <a:gd name="adj" fmla="val 66673"/>
            </a:avLst>
          </a:prstGeom>
          <a:solidFill>
            <a:srgbClr val="46464A"/>
          </a:solidFill>
          <a:ln/>
        </p:spPr>
      </p:sp>
      <p:sp>
        <p:nvSpPr>
          <p:cNvPr id="17" name="Text 14"/>
          <p:cNvSpPr/>
          <p:nvPr/>
        </p:nvSpPr>
        <p:spPr>
          <a:xfrm>
            <a:off x="7555706" y="6393299"/>
            <a:ext cx="175974" cy="2695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100" b="1" dirty="0">
                <a:solidFill>
                  <a:srgbClr val="D7D4CC"/>
                </a:solidFill>
                <a:latin typeface="Comfortaa" pitchFamily="34" charset="0"/>
                <a:ea typeface="Comfortaa" pitchFamily="34" charset="-122"/>
                <a:cs typeface="Comfortaa" pitchFamily="34" charset="-120"/>
              </a:rPr>
              <a:t>4</a:t>
            </a:r>
            <a:endParaRPr lang="en-US" sz="2100" dirty="0"/>
          </a:p>
        </p:txBody>
      </p:sp>
      <p:sp>
        <p:nvSpPr>
          <p:cNvPr id="18" name="Text 15"/>
          <p:cNvSpPr/>
          <p:nvPr/>
        </p:nvSpPr>
        <p:spPr>
          <a:xfrm>
            <a:off x="8073152" y="6300668"/>
            <a:ext cx="2246114" cy="2807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D7D4CC"/>
                </a:solidFill>
                <a:latin typeface="Bahnschrift SemiBold SemiConden" panose="020B0502040204020203" pitchFamily="34" charset="0"/>
                <a:ea typeface="Comfortaa" pitchFamily="34" charset="-122"/>
                <a:cs typeface="Comfortaa" pitchFamily="34" charset="-120"/>
              </a:rPr>
              <a:t>Data Exploration</a:t>
            </a:r>
            <a:endParaRPr lang="en-US" sz="1750" dirty="0">
              <a:latin typeface="Bahnschrift SemiBold SemiConden" panose="020B0502040204020203" pitchFamily="34" charset="0"/>
            </a:endParaRPr>
          </a:p>
        </p:txBody>
      </p:sp>
      <p:sp>
        <p:nvSpPr>
          <p:cNvPr id="19" name="Text 16"/>
          <p:cNvSpPr/>
          <p:nvPr/>
        </p:nvSpPr>
        <p:spPr>
          <a:xfrm>
            <a:off x="8073152" y="6702623"/>
            <a:ext cx="5236012" cy="9701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1550" dirty="0">
                <a:solidFill>
                  <a:srgbClr val="D7D4CC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Descriptive analysis is performed to understand the characteristics of the data, including distributions, outliers, and relationships between variables.</a:t>
            </a:r>
            <a:endParaRPr lang="en-US" sz="155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E378253-77D8-FB59-8EA7-7FAF8FA360E1}"/>
              </a:ext>
            </a:extLst>
          </p:cNvPr>
          <p:cNvSpPr/>
          <p:nvPr/>
        </p:nvSpPr>
        <p:spPr>
          <a:xfrm>
            <a:off x="12813632" y="7676147"/>
            <a:ext cx="1816768" cy="553453"/>
          </a:xfrm>
          <a:prstGeom prst="rect">
            <a:avLst/>
          </a:prstGeom>
          <a:solidFill>
            <a:srgbClr val="27272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6F7A6C20-3457-4EF7-5CE5-4E80B2E863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351" y="0"/>
            <a:ext cx="526456" cy="51517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0415B43-0C24-489D-3699-36681DD2B9F9}"/>
              </a:ext>
            </a:extLst>
          </p:cNvPr>
          <p:cNvSpPr txBox="1"/>
          <p:nvPr/>
        </p:nvSpPr>
        <p:spPr>
          <a:xfrm>
            <a:off x="91751" y="524524"/>
            <a:ext cx="17731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>
                <a:solidFill>
                  <a:schemeClr val="bg1"/>
                </a:solidFill>
                <a:latin typeface="Century" panose="02040604050505020304" pitchFamily="18" charset="0"/>
              </a:rPr>
              <a:t>Hardwares</a:t>
            </a:r>
            <a:endParaRPr lang="en-US" b="1" dirty="0">
              <a:solidFill>
                <a:schemeClr val="bg1"/>
              </a:solidFill>
              <a:latin typeface="Century" panose="02040604050505020304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296DD25-71F6-11C8-6A94-D5FE98FA505F}"/>
              </a:ext>
            </a:extLst>
          </p:cNvPr>
          <p:cNvSpPr txBox="1"/>
          <p:nvPr/>
        </p:nvSpPr>
        <p:spPr>
          <a:xfrm>
            <a:off x="637129" y="216812"/>
            <a:ext cx="11390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entury" panose="02040604050505020304" pitchFamily="18" charset="0"/>
              </a:rPr>
              <a:t>TLIQ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advClick="0">
        <p14:vortex dir="r"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7" grpId="0" animBg="1"/>
      <p:bldP spid="9" grpId="0" animBg="1"/>
      <p:bldP spid="10" grpId="0" animBg="1"/>
      <p:bldP spid="11" grpId="0" animBg="1"/>
      <p:bldP spid="13" grpId="0" animBg="1"/>
      <p:bldP spid="14" grpId="0" animBg="1"/>
      <p:bldP spid="15" grpId="0" animBg="1"/>
      <p:bldP spid="17" grpId="0" animBg="1"/>
      <p:bldP spid="18" grpId="0" animBg="1"/>
      <p:bldP spid="19" grpId="0" animBg="1"/>
      <p:bldP spid="22" grpId="0"/>
      <p:bldP spid="2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3654860" y="538222"/>
            <a:ext cx="7419142" cy="4572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600"/>
              </a:lnSpc>
              <a:buNone/>
            </a:pPr>
            <a:r>
              <a:rPr lang="en-US" sz="2850" b="1" dirty="0">
                <a:solidFill>
                  <a:srgbClr val="FFE14D"/>
                </a:solidFill>
                <a:latin typeface="Comfortaa" panose="020B0604020202020204" charset="0"/>
                <a:ea typeface="Comfortaa" pitchFamily="34" charset="-122"/>
                <a:cs typeface="Comfortaa" pitchFamily="34" charset="-120"/>
              </a:rPr>
              <a:t>Visualizing Sales &amp; Finance Reports</a:t>
            </a:r>
            <a:endParaRPr lang="en-US" sz="2850" dirty="0">
              <a:latin typeface="Comfortaa" panose="020B0604020202020204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3255168" y="1206341"/>
            <a:ext cx="7991951" cy="5816918"/>
          </a:xfrm>
          <a:prstGeom prst="roundRect">
            <a:avLst>
              <a:gd name="adj" fmla="val 4244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3327261" y="1298201"/>
            <a:ext cx="7975878" cy="47589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3428285" y="1320284"/>
            <a:ext cx="2325410" cy="2632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050"/>
              </a:lnSpc>
              <a:buNone/>
            </a:pPr>
            <a:r>
              <a:rPr lang="en-US" sz="1250" dirty="0">
                <a:solidFill>
                  <a:srgbClr val="D7D4CC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Visualization</a:t>
            </a:r>
            <a:endParaRPr lang="en-US" sz="1250" dirty="0"/>
          </a:p>
        </p:txBody>
      </p:sp>
      <p:sp>
        <p:nvSpPr>
          <p:cNvPr id="7" name="Text 4"/>
          <p:cNvSpPr/>
          <p:nvPr/>
        </p:nvSpPr>
        <p:spPr>
          <a:xfrm>
            <a:off x="6090404" y="1320284"/>
            <a:ext cx="2321600" cy="2632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050"/>
              </a:lnSpc>
              <a:buNone/>
            </a:pPr>
            <a:r>
              <a:rPr lang="en-US" sz="1250" dirty="0">
                <a:solidFill>
                  <a:srgbClr val="D7D4CC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Report Link</a:t>
            </a:r>
            <a:endParaRPr lang="en-US" sz="1250" dirty="0"/>
          </a:p>
        </p:txBody>
      </p:sp>
      <p:sp>
        <p:nvSpPr>
          <p:cNvPr id="8" name="Text 5"/>
          <p:cNvSpPr/>
          <p:nvPr/>
        </p:nvSpPr>
        <p:spPr>
          <a:xfrm>
            <a:off x="8748712" y="1320284"/>
            <a:ext cx="2325410" cy="2632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050"/>
              </a:lnSpc>
              <a:buNone/>
            </a:pPr>
            <a:r>
              <a:rPr lang="en-US" sz="1250" dirty="0">
                <a:solidFill>
                  <a:srgbClr val="D7D4CC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Insight</a:t>
            </a:r>
            <a:endParaRPr lang="en-US" sz="1250" dirty="0"/>
          </a:p>
        </p:txBody>
      </p:sp>
      <p:sp>
        <p:nvSpPr>
          <p:cNvPr id="9" name="Shape 6"/>
          <p:cNvSpPr/>
          <p:nvPr/>
        </p:nvSpPr>
        <p:spPr>
          <a:xfrm>
            <a:off x="3262788" y="1689854"/>
            <a:ext cx="7975878" cy="152888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7"/>
          <p:cNvSpPr/>
          <p:nvPr/>
        </p:nvSpPr>
        <p:spPr>
          <a:xfrm>
            <a:off x="3428285" y="1796177"/>
            <a:ext cx="2325410" cy="2632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050"/>
              </a:lnSpc>
              <a:buNone/>
            </a:pPr>
            <a:r>
              <a:rPr lang="en-US" sz="1250" dirty="0">
                <a:solidFill>
                  <a:srgbClr val="D7D4CC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Customer Performance</a:t>
            </a:r>
            <a:endParaRPr lang="en-US" sz="1250" dirty="0"/>
          </a:p>
        </p:txBody>
      </p:sp>
      <p:sp>
        <p:nvSpPr>
          <p:cNvPr id="11" name="Text 8"/>
          <p:cNvSpPr/>
          <p:nvPr/>
        </p:nvSpPr>
        <p:spPr>
          <a:xfrm>
            <a:off x="6090404" y="1796177"/>
            <a:ext cx="2321600" cy="2632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050"/>
              </a:lnSpc>
              <a:buNone/>
            </a:pPr>
            <a:r>
              <a:rPr lang="en-US" sz="1250" u="sng" dirty="0">
                <a:solidFill>
                  <a:srgbClr val="FFE14D"/>
                </a:solidFill>
                <a:latin typeface="Raleway" pitchFamily="34" charset="0"/>
                <a:ea typeface="Raleway" pitchFamily="34" charset="-122"/>
                <a:cs typeface="Raleway" pitchFamily="34" charset="-120"/>
                <a:hlinkClick r:id="rId3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Customer Performance</a:t>
            </a:r>
            <a:endParaRPr lang="en-US" sz="1250" dirty="0"/>
          </a:p>
        </p:txBody>
      </p:sp>
      <p:sp>
        <p:nvSpPr>
          <p:cNvPr id="12" name="Text 9"/>
          <p:cNvSpPr/>
          <p:nvPr/>
        </p:nvSpPr>
        <p:spPr>
          <a:xfrm>
            <a:off x="8748712" y="1796177"/>
            <a:ext cx="2325410" cy="13162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050"/>
              </a:lnSpc>
              <a:buNone/>
            </a:pPr>
            <a:r>
              <a:rPr lang="en-US" sz="1250" dirty="0">
                <a:solidFill>
                  <a:srgbClr val="D7D4CC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Identifies top-performing customers and identifies opportunities to improve customer engagement and retention.</a:t>
            </a:r>
            <a:endParaRPr lang="en-US" sz="1250" dirty="0"/>
          </a:p>
        </p:txBody>
      </p:sp>
      <p:sp>
        <p:nvSpPr>
          <p:cNvPr id="13" name="Shape 10"/>
          <p:cNvSpPr/>
          <p:nvPr/>
        </p:nvSpPr>
        <p:spPr>
          <a:xfrm>
            <a:off x="3262788" y="3218735"/>
            <a:ext cx="7975878" cy="126563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4" name="Text 11"/>
          <p:cNvSpPr/>
          <p:nvPr/>
        </p:nvSpPr>
        <p:spPr>
          <a:xfrm>
            <a:off x="3428285" y="3325058"/>
            <a:ext cx="2325410" cy="5264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050"/>
              </a:lnSpc>
              <a:buNone/>
            </a:pPr>
            <a:r>
              <a:rPr lang="en-US" sz="1250" dirty="0">
                <a:solidFill>
                  <a:srgbClr val="D7D4CC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Market vs. Target Performance</a:t>
            </a:r>
            <a:endParaRPr lang="en-US" sz="1250" dirty="0"/>
          </a:p>
        </p:txBody>
      </p:sp>
      <p:sp>
        <p:nvSpPr>
          <p:cNvPr id="15" name="Text 12"/>
          <p:cNvSpPr/>
          <p:nvPr/>
        </p:nvSpPr>
        <p:spPr>
          <a:xfrm>
            <a:off x="6090404" y="3325058"/>
            <a:ext cx="2321600" cy="5264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050"/>
              </a:lnSpc>
              <a:buNone/>
            </a:pPr>
            <a:r>
              <a:rPr lang="en-US" sz="1250" u="sng" dirty="0">
                <a:solidFill>
                  <a:srgbClr val="FFE14D"/>
                </a:solidFill>
                <a:latin typeface="Raleway" pitchFamily="34" charset="0"/>
                <a:ea typeface="Raleway" pitchFamily="34" charset="-122"/>
                <a:cs typeface="Raleway" pitchFamily="34" charset="-120"/>
                <a:hlinkClick r:id="rId4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Market vs Target Performance</a:t>
            </a:r>
            <a:endParaRPr lang="en-US" sz="1250" dirty="0"/>
          </a:p>
        </p:txBody>
      </p:sp>
      <p:sp>
        <p:nvSpPr>
          <p:cNvPr id="16" name="Text 13"/>
          <p:cNvSpPr/>
          <p:nvPr/>
        </p:nvSpPr>
        <p:spPr>
          <a:xfrm>
            <a:off x="8748712" y="3325058"/>
            <a:ext cx="2325410" cy="10529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050"/>
              </a:lnSpc>
              <a:buNone/>
            </a:pPr>
            <a:r>
              <a:rPr lang="en-US" sz="1250" dirty="0">
                <a:solidFill>
                  <a:srgbClr val="D7D4CC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Analyzes market trends and identifies areas for improvement in meeting sales targets.</a:t>
            </a:r>
            <a:endParaRPr lang="en-US" sz="1250" dirty="0"/>
          </a:p>
        </p:txBody>
      </p:sp>
      <p:sp>
        <p:nvSpPr>
          <p:cNvPr id="17" name="Shape 14"/>
          <p:cNvSpPr/>
          <p:nvPr/>
        </p:nvSpPr>
        <p:spPr>
          <a:xfrm>
            <a:off x="3262788" y="4484370"/>
            <a:ext cx="7975878" cy="126563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8" name="Text 15"/>
          <p:cNvSpPr/>
          <p:nvPr/>
        </p:nvSpPr>
        <p:spPr>
          <a:xfrm>
            <a:off x="3428285" y="4590693"/>
            <a:ext cx="2325410" cy="2632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050"/>
              </a:lnSpc>
              <a:buNone/>
            </a:pPr>
            <a:r>
              <a:rPr lang="en-US" sz="1250" dirty="0">
                <a:solidFill>
                  <a:srgbClr val="D7D4CC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Profit and Loss Statement</a:t>
            </a:r>
            <a:endParaRPr lang="en-US" sz="1250" dirty="0"/>
          </a:p>
        </p:txBody>
      </p:sp>
      <p:sp>
        <p:nvSpPr>
          <p:cNvPr id="19" name="Text 16"/>
          <p:cNvSpPr/>
          <p:nvPr/>
        </p:nvSpPr>
        <p:spPr>
          <a:xfrm>
            <a:off x="6090404" y="4590693"/>
            <a:ext cx="2321600" cy="2632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050"/>
              </a:lnSpc>
              <a:buNone/>
            </a:pPr>
            <a:r>
              <a:rPr lang="en-US" sz="1250" u="sng" dirty="0">
                <a:solidFill>
                  <a:srgbClr val="FFE14D"/>
                </a:solidFill>
                <a:latin typeface="Raleway" pitchFamily="34" charset="0"/>
                <a:ea typeface="Raleway" pitchFamily="34" charset="-122"/>
                <a:cs typeface="Raleway" pitchFamily="34" charset="-120"/>
                <a:hlinkClick r:id="rId5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P&amp;L Statement by Monthly</a:t>
            </a:r>
            <a:endParaRPr lang="en-US" sz="1250" dirty="0"/>
          </a:p>
        </p:txBody>
      </p:sp>
      <p:sp>
        <p:nvSpPr>
          <p:cNvPr id="20" name="Text 17"/>
          <p:cNvSpPr/>
          <p:nvPr/>
        </p:nvSpPr>
        <p:spPr>
          <a:xfrm>
            <a:off x="8748712" y="4590693"/>
            <a:ext cx="2325410" cy="10529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050"/>
              </a:lnSpc>
              <a:buNone/>
            </a:pPr>
            <a:r>
              <a:rPr lang="en-US" sz="1250" dirty="0">
                <a:solidFill>
                  <a:srgbClr val="D7D4CC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Provides a detailed breakdown of revenue, expenses, and profitability across different time periods.</a:t>
            </a:r>
            <a:endParaRPr lang="en-US" sz="1250" dirty="0"/>
          </a:p>
        </p:txBody>
      </p:sp>
      <p:sp>
        <p:nvSpPr>
          <p:cNvPr id="21" name="Shape 18"/>
          <p:cNvSpPr/>
          <p:nvPr/>
        </p:nvSpPr>
        <p:spPr>
          <a:xfrm>
            <a:off x="3262788" y="6974470"/>
            <a:ext cx="7975878" cy="129533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2" name="Text 19"/>
          <p:cNvSpPr/>
          <p:nvPr/>
        </p:nvSpPr>
        <p:spPr>
          <a:xfrm>
            <a:off x="3428285" y="5856327"/>
            <a:ext cx="2325410" cy="5264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050"/>
              </a:lnSpc>
              <a:buNone/>
            </a:pPr>
            <a:r>
              <a:rPr lang="en-US" sz="1250" dirty="0">
                <a:solidFill>
                  <a:srgbClr val="D7D4CC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Profit and Loss Statement (Market Wise)</a:t>
            </a:r>
            <a:endParaRPr lang="en-US" sz="1250" dirty="0"/>
          </a:p>
        </p:txBody>
      </p:sp>
      <p:sp>
        <p:nvSpPr>
          <p:cNvPr id="23" name="Text 20"/>
          <p:cNvSpPr/>
          <p:nvPr/>
        </p:nvSpPr>
        <p:spPr>
          <a:xfrm>
            <a:off x="6090404" y="5856327"/>
            <a:ext cx="2321600" cy="2632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050"/>
              </a:lnSpc>
              <a:buNone/>
            </a:pPr>
            <a:r>
              <a:rPr lang="en-US" sz="1250" u="sng" dirty="0">
                <a:solidFill>
                  <a:srgbClr val="FFE14D"/>
                </a:solidFill>
                <a:latin typeface="Raleway" pitchFamily="34" charset="0"/>
                <a:ea typeface="Raleway" pitchFamily="34" charset="-122"/>
                <a:cs typeface="Raleway" pitchFamily="34" charset="-120"/>
                <a:hlinkClick r:id="rId6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P&amp;L Statement By Market</a:t>
            </a:r>
            <a:endParaRPr lang="en-US" sz="1250" dirty="0"/>
          </a:p>
        </p:txBody>
      </p:sp>
      <p:sp>
        <p:nvSpPr>
          <p:cNvPr id="24" name="Text 21"/>
          <p:cNvSpPr/>
          <p:nvPr/>
        </p:nvSpPr>
        <p:spPr>
          <a:xfrm>
            <a:off x="8748712" y="5856327"/>
            <a:ext cx="2325410" cy="10529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050"/>
              </a:lnSpc>
              <a:buNone/>
            </a:pPr>
            <a:r>
              <a:rPr lang="en-US" sz="1250" dirty="0">
                <a:solidFill>
                  <a:srgbClr val="D7D4CC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Examines profitability performance in different markets, highlighting areas for optimization.</a:t>
            </a:r>
            <a:endParaRPr lang="en-US" sz="125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D7D3E39-AF17-E695-4938-758B5076AB8F}"/>
              </a:ext>
            </a:extLst>
          </p:cNvPr>
          <p:cNvSpPr/>
          <p:nvPr/>
        </p:nvSpPr>
        <p:spPr>
          <a:xfrm>
            <a:off x="12813632" y="7676147"/>
            <a:ext cx="1816768" cy="553453"/>
          </a:xfrm>
          <a:prstGeom prst="rect">
            <a:avLst/>
          </a:prstGeom>
          <a:solidFill>
            <a:srgbClr val="27272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C92CEC9-E00C-F82E-2767-3A356AFB7C82}"/>
              </a:ext>
            </a:extLst>
          </p:cNvPr>
          <p:cNvSpPr txBox="1"/>
          <p:nvPr/>
        </p:nvSpPr>
        <p:spPr>
          <a:xfrm>
            <a:off x="3255168" y="7032280"/>
            <a:ext cx="7983498" cy="14121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050"/>
              </a:lnSpc>
            </a:pPr>
            <a:r>
              <a:rPr lang="en-US" sz="1200" dirty="0">
                <a:solidFill>
                  <a:srgbClr val="D7D4CC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Profit and Loss Fiscal Year                     </a:t>
            </a:r>
            <a:r>
              <a:rPr lang="en-US" sz="1200" u="sng" dirty="0">
                <a:solidFill>
                  <a:schemeClr val="accent4">
                    <a:lumMod val="60000"/>
                    <a:lumOff val="40000"/>
                  </a:schemeClr>
                </a:solidFill>
                <a:latin typeface="Raleway" pitchFamily="34" charset="0"/>
                <a:ea typeface="Raleway" pitchFamily="34" charset="-122"/>
                <a:cs typeface="Raleway" pitchFamily="34" charset="-120"/>
                <a:hlinkClick r:id="rId7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</a:t>
            </a:r>
            <a:r>
              <a:rPr lang="en-US" sz="1200" dirty="0">
                <a:solidFill>
                  <a:schemeClr val="accent4">
                    <a:lumMod val="60000"/>
                    <a:lumOff val="40000"/>
                  </a:schemeClr>
                </a:solidFill>
                <a:latin typeface="Raleway" pitchFamily="34" charset="0"/>
                <a:ea typeface="Raleway" pitchFamily="34" charset="-122"/>
                <a:cs typeface="Raleway" pitchFamily="34" charset="-120"/>
                <a:hlinkClick r:id="rId7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&amp;L Statement By FY </a:t>
            </a:r>
            <a:r>
              <a:rPr lang="en-US" sz="1200" dirty="0">
                <a:solidFill>
                  <a:schemeClr val="accent4">
                    <a:lumMod val="60000"/>
                    <a:lumOff val="40000"/>
                  </a:schemeClr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                                </a:t>
            </a:r>
            <a:r>
              <a:rPr lang="en-US" sz="1200" dirty="0">
                <a:solidFill>
                  <a:srgbClr val="D7D4CC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Provides a detailed                                          						breakdown of revenue, 						                       expenses, and profitability  cross </a:t>
            </a:r>
          </a:p>
          <a:p>
            <a:pPr>
              <a:lnSpc>
                <a:spcPts val="2050"/>
              </a:lnSpc>
            </a:pPr>
            <a:r>
              <a:rPr lang="en-US" sz="1200" dirty="0">
                <a:solidFill>
                  <a:srgbClr val="D7D4CC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						different  Fiscal Years.</a:t>
            </a:r>
            <a:endParaRPr lang="en-US" sz="1200" dirty="0"/>
          </a:p>
          <a:p>
            <a:pPr marL="0" indent="0">
              <a:lnSpc>
                <a:spcPts val="2050"/>
              </a:lnSpc>
              <a:buNone/>
            </a:pPr>
            <a:endParaRPr lang="en-US" sz="1200" u="sng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7" name="Shape 14">
            <a:extLst>
              <a:ext uri="{FF2B5EF4-FFF2-40B4-BE49-F238E27FC236}">
                <a16:creationId xmlns:a16="http://schemas.microsoft.com/office/drawing/2014/main" id="{4D246D7B-DCAC-761B-2597-0EE7F59CFEFE}"/>
              </a:ext>
            </a:extLst>
          </p:cNvPr>
          <p:cNvSpPr/>
          <p:nvPr/>
        </p:nvSpPr>
        <p:spPr>
          <a:xfrm>
            <a:off x="3196669" y="4862960"/>
            <a:ext cx="7975878" cy="94485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advClick="0">
        <p14:vortex dir="r"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7" grpId="0" animBg="1"/>
      <p:bldP spid="8" grpId="0" animBg="1"/>
      <p:bldP spid="10" grpId="0" animBg="1"/>
      <p:bldP spid="11" grpId="0" animBg="1"/>
      <p:bldP spid="12" grpId="0" animBg="1"/>
      <p:bldP spid="14" grpId="0" animBg="1"/>
      <p:bldP spid="15" grpId="0" animBg="1"/>
      <p:bldP spid="16" grpId="0" animBg="1"/>
      <p:bldP spid="18" grpId="0" animBg="1"/>
      <p:bldP spid="19" grpId="0" animBg="1"/>
      <p:bldP spid="20" grpId="0" animBg="1"/>
      <p:bldP spid="22" grpId="0" animBg="1"/>
      <p:bldP spid="23" grpId="0" animBg="1"/>
      <p:bldP spid="2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508159"/>
            <a:ext cx="5149516" cy="721685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46748" y="508159"/>
            <a:ext cx="7850505" cy="10265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000"/>
              </a:lnSpc>
              <a:buNone/>
            </a:pPr>
            <a:r>
              <a:rPr lang="en-US" sz="3200" b="1" dirty="0">
                <a:solidFill>
                  <a:srgbClr val="FFE14D"/>
                </a:solidFill>
                <a:latin typeface="Comfortaa" pitchFamily="34" charset="0"/>
                <a:ea typeface="Comfortaa" pitchFamily="34" charset="-122"/>
                <a:cs typeface="Comfortaa" pitchFamily="34" charset="-120"/>
              </a:rPr>
              <a:t>Actionable Insights &amp; Recommendations</a:t>
            </a:r>
            <a:endParaRPr lang="en-US" sz="32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748" y="1811893"/>
            <a:ext cx="923925" cy="147828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847850" y="1996678"/>
            <a:ext cx="2053114" cy="2565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D7D4CC"/>
                </a:solidFill>
                <a:latin typeface="Comfortaa" pitchFamily="34" charset="0"/>
                <a:ea typeface="Comfortaa" pitchFamily="34" charset="-122"/>
                <a:cs typeface="Comfortaa" pitchFamily="34" charset="-120"/>
              </a:rPr>
              <a:t>Sales Optimization</a:t>
            </a:r>
            <a:endParaRPr lang="en-US" sz="1600" dirty="0"/>
          </a:p>
        </p:txBody>
      </p:sp>
      <p:sp>
        <p:nvSpPr>
          <p:cNvPr id="6" name="Text 2"/>
          <p:cNvSpPr/>
          <p:nvPr/>
        </p:nvSpPr>
        <p:spPr>
          <a:xfrm>
            <a:off x="1847850" y="2364105"/>
            <a:ext cx="6649403" cy="5912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D7D4CC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Identify key drivers of sales performance and implement strategies to optimize sales channels, product offerings, and marketing campaigns.</a:t>
            </a:r>
            <a:endParaRPr lang="en-US" sz="14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748" y="3290173"/>
            <a:ext cx="923925" cy="147828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847850" y="3474958"/>
            <a:ext cx="3930848" cy="2565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D7D4CC"/>
                </a:solidFill>
                <a:latin typeface="Comfortaa" pitchFamily="34" charset="0"/>
                <a:ea typeface="Comfortaa" pitchFamily="34" charset="-122"/>
                <a:cs typeface="Comfortaa" pitchFamily="34" charset="-120"/>
              </a:rPr>
              <a:t>Customer Relationship Management</a:t>
            </a:r>
            <a:endParaRPr lang="en-US" sz="1600" dirty="0"/>
          </a:p>
        </p:txBody>
      </p:sp>
      <p:sp>
        <p:nvSpPr>
          <p:cNvPr id="9" name="Text 4"/>
          <p:cNvSpPr/>
          <p:nvPr/>
        </p:nvSpPr>
        <p:spPr>
          <a:xfrm>
            <a:off x="1847850" y="3842385"/>
            <a:ext cx="6649403" cy="5912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D7D4CC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Develop a targeted approach to customer relationship management, focusing on customer segmentation, engagement, and retention.</a:t>
            </a:r>
            <a:endParaRPr lang="en-US" sz="14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6748" y="4768453"/>
            <a:ext cx="923925" cy="147828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847850" y="4953238"/>
            <a:ext cx="2053114" cy="2565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D7D4CC"/>
                </a:solidFill>
                <a:latin typeface="Comfortaa" pitchFamily="34" charset="0"/>
                <a:ea typeface="Comfortaa" pitchFamily="34" charset="-122"/>
                <a:cs typeface="Comfortaa" pitchFamily="34" charset="-120"/>
              </a:rPr>
              <a:t>Product Strategy</a:t>
            </a:r>
            <a:endParaRPr lang="en-US" sz="1600" dirty="0"/>
          </a:p>
        </p:txBody>
      </p:sp>
      <p:sp>
        <p:nvSpPr>
          <p:cNvPr id="12" name="Text 6"/>
          <p:cNvSpPr/>
          <p:nvPr/>
        </p:nvSpPr>
        <p:spPr>
          <a:xfrm>
            <a:off x="1847850" y="5320665"/>
            <a:ext cx="6649403" cy="5912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D7D4CC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Analyze product performance data to identify areas for improvement, such as product development, pricing, and distribution.</a:t>
            </a:r>
            <a:endParaRPr lang="en-US" sz="14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6748" y="6246733"/>
            <a:ext cx="923925" cy="1478280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847850" y="6431518"/>
            <a:ext cx="2053114" cy="2565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D7D4CC"/>
                </a:solidFill>
                <a:latin typeface="Comfortaa" pitchFamily="34" charset="0"/>
                <a:ea typeface="Comfortaa" pitchFamily="34" charset="-122"/>
                <a:cs typeface="Comfortaa" pitchFamily="34" charset="-120"/>
              </a:rPr>
              <a:t>Market Expansion</a:t>
            </a:r>
            <a:endParaRPr lang="en-US" sz="1600" dirty="0"/>
          </a:p>
        </p:txBody>
      </p:sp>
      <p:sp>
        <p:nvSpPr>
          <p:cNvPr id="15" name="Text 8"/>
          <p:cNvSpPr/>
          <p:nvPr/>
        </p:nvSpPr>
        <p:spPr>
          <a:xfrm>
            <a:off x="1847850" y="6798945"/>
            <a:ext cx="6649403" cy="5912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D7D4CC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Explore opportunities for market expansion based on insights into market trends and customer preferences.</a:t>
            </a:r>
            <a:endParaRPr lang="en-US" sz="145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81E59C7-B8DD-F471-92EE-2E4772AA5581}"/>
              </a:ext>
            </a:extLst>
          </p:cNvPr>
          <p:cNvSpPr/>
          <p:nvPr/>
        </p:nvSpPr>
        <p:spPr>
          <a:xfrm>
            <a:off x="12813632" y="7725013"/>
            <a:ext cx="1816768" cy="504587"/>
          </a:xfrm>
          <a:prstGeom prst="rect">
            <a:avLst/>
          </a:prstGeom>
          <a:solidFill>
            <a:srgbClr val="27272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advClick="0">
        <p14:vortex dir="r"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8" grpId="0" animBg="1"/>
      <p:bldP spid="9" grpId="0" animBg="1"/>
      <p:bldP spid="11" grpId="0" animBg="1"/>
      <p:bldP spid="12" grpId="0" animBg="1"/>
      <p:bldP spid="14" grpId="0" animBg="1"/>
      <p:bldP spid="1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F81E59C7-B8DD-F471-92EE-2E4772AA5581}"/>
              </a:ext>
            </a:extLst>
          </p:cNvPr>
          <p:cNvSpPr/>
          <p:nvPr/>
        </p:nvSpPr>
        <p:spPr>
          <a:xfrm>
            <a:off x="12813632" y="7725013"/>
            <a:ext cx="1816768" cy="504587"/>
          </a:xfrm>
          <a:prstGeom prst="rect">
            <a:avLst/>
          </a:prstGeom>
          <a:solidFill>
            <a:srgbClr val="27272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98C0720-BDFC-D787-7C7B-25C2593BF3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45626" y="97861"/>
            <a:ext cx="526456" cy="51517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80D7A6A-7607-571A-1A0B-EE842A8B56DC}"/>
              </a:ext>
            </a:extLst>
          </p:cNvPr>
          <p:cNvSpPr txBox="1"/>
          <p:nvPr/>
        </p:nvSpPr>
        <p:spPr>
          <a:xfrm>
            <a:off x="12612625" y="622385"/>
            <a:ext cx="18167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>
                <a:solidFill>
                  <a:schemeClr val="bg1"/>
                </a:solidFill>
                <a:latin typeface="Century" panose="02040604050505020304" pitchFamily="18" charset="0"/>
              </a:rPr>
              <a:t>Hardwares</a:t>
            </a:r>
            <a:endParaRPr lang="en-US" b="1" dirty="0">
              <a:solidFill>
                <a:schemeClr val="bg1"/>
              </a:solidFill>
              <a:latin typeface="Century" panose="02040604050505020304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2BBD01D-2719-DE6C-22B6-477F2E8B9014}"/>
              </a:ext>
            </a:extLst>
          </p:cNvPr>
          <p:cNvSpPr txBox="1"/>
          <p:nvPr/>
        </p:nvSpPr>
        <p:spPr>
          <a:xfrm>
            <a:off x="13311404" y="314673"/>
            <a:ext cx="11390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entury" panose="02040604050505020304" pitchFamily="18" charset="0"/>
              </a:rPr>
              <a:t>TLIQ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CD4BD1D-6978-4759-D9C3-1D22A8BD22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1057" y="0"/>
            <a:ext cx="889334" cy="88933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050041D-2153-A389-787F-772CE1AC475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2072" r="9036"/>
          <a:stretch/>
        </p:blipFill>
        <p:spPr>
          <a:xfrm>
            <a:off x="7435515" y="2201894"/>
            <a:ext cx="4836695" cy="356129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9F87149-E7F2-126E-1D20-383DB67C55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33707" y="2269008"/>
            <a:ext cx="3282505" cy="328250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D43D4CE-9E80-1441-4A03-642DA3A27FA0}"/>
              </a:ext>
            </a:extLst>
          </p:cNvPr>
          <p:cNvSpPr txBox="1"/>
          <p:nvPr/>
        </p:nvSpPr>
        <p:spPr>
          <a:xfrm>
            <a:off x="5171834" y="1009499"/>
            <a:ext cx="452736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Century" panose="02040604050505020304" pitchFamily="18" charset="0"/>
              </a:rPr>
              <a:t>THANKYOU 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E92D62-149D-4A84-3515-C93533FB240D}"/>
              </a:ext>
            </a:extLst>
          </p:cNvPr>
          <p:cNvSpPr txBox="1"/>
          <p:nvPr/>
        </p:nvSpPr>
        <p:spPr>
          <a:xfrm>
            <a:off x="2091750" y="6092400"/>
            <a:ext cx="452736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Century" panose="02040604050505020304" pitchFamily="18" charset="0"/>
              </a:rPr>
              <a:t>HEMANAND SIR  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A76583-24C6-63B1-5E74-767FB3782C5E}"/>
              </a:ext>
            </a:extLst>
          </p:cNvPr>
          <p:cNvSpPr txBox="1"/>
          <p:nvPr/>
        </p:nvSpPr>
        <p:spPr>
          <a:xfrm>
            <a:off x="7152947" y="6092400"/>
            <a:ext cx="569267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Century" panose="02040604050505020304" pitchFamily="18" charset="0"/>
              </a:rPr>
              <a:t>DHAVAL PATEL SIR</a:t>
            </a:r>
          </a:p>
        </p:txBody>
      </p:sp>
    </p:spTree>
    <p:extLst>
      <p:ext uri="{BB962C8B-B14F-4D97-AF65-F5344CB8AC3E}">
        <p14:creationId xmlns:p14="http://schemas.microsoft.com/office/powerpoint/2010/main" val="1027294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advClick="0">
        <p14:vortex dir="r"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4" grpId="0"/>
      <p:bldP spid="5" grpId="0"/>
      <p:bldP spid="6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</TotalTime>
  <Words>524</Words>
  <Application>Microsoft Office PowerPoint</Application>
  <PresentationFormat>Custom</PresentationFormat>
  <Paragraphs>96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Comfortaa</vt:lpstr>
      <vt:lpstr>Century</vt:lpstr>
      <vt:lpstr>Arial</vt:lpstr>
      <vt:lpstr>Bahnschrift SemiBold SemiConden</vt:lpstr>
      <vt:lpstr>Raleway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VADLAMUDI ARUN KUMAR</cp:lastModifiedBy>
  <cp:revision>17</cp:revision>
  <dcterms:created xsi:type="dcterms:W3CDTF">2024-09-07T12:09:58Z</dcterms:created>
  <dcterms:modified xsi:type="dcterms:W3CDTF">2024-09-21T05:09:01Z</dcterms:modified>
</cp:coreProperties>
</file>